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50" r:id="rId4"/>
    <p:sldMasterId id="21474837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 Thin"/>
      <p:regular r:id="rId46"/>
      <p:bold r:id="rId47"/>
      <p:italic r:id="rId48"/>
      <p:boldItalic r:id="rId49"/>
    </p:embeddedFont>
    <p:embeddedFont>
      <p:font typeface="Roboto Medium"/>
      <p:regular r:id="rId50"/>
      <p:bold r:id="rId51"/>
      <p:italic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Roboto Mono Light"/>
      <p:regular r:id="rId58"/>
      <p:bold r:id="rId59"/>
      <p:italic r:id="rId60"/>
      <p:boldItalic r:id="rId61"/>
    </p:embeddedFont>
    <p:embeddedFont>
      <p:font typeface="Roboto Light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54A0AC7-6756-4B96-A615-8112A18F496D}">
  <a:tblStyle styleId="{A54A0AC7-6756-4B96-A615-8112A18F49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Thin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Thin-italic.fntdata"/><Relationship Id="rId47" Type="http://schemas.openxmlformats.org/officeDocument/2006/relationships/font" Target="fonts/RobotoThin-bold.fntdata"/><Relationship Id="rId49" Type="http://schemas.openxmlformats.org/officeDocument/2006/relationships/font" Target="fonts/RobotoThin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Light-regular.fntdata"/><Relationship Id="rId61" Type="http://schemas.openxmlformats.org/officeDocument/2006/relationships/font" Target="fonts/RobotoMonoLight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Light-italic.fntdata"/><Relationship Id="rId63" Type="http://schemas.openxmlformats.org/officeDocument/2006/relationships/font" Target="fonts/RobotoLight-bold.fntdata"/><Relationship Id="rId22" Type="http://schemas.openxmlformats.org/officeDocument/2006/relationships/slide" Target="slides/slide16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5.xml"/><Relationship Id="rId65" Type="http://schemas.openxmlformats.org/officeDocument/2006/relationships/font" Target="fonts/RobotoLight-boldItalic.fntdata"/><Relationship Id="rId24" Type="http://schemas.openxmlformats.org/officeDocument/2006/relationships/slide" Target="slides/slide18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bold.fntdata"/><Relationship Id="rId60" Type="http://schemas.openxmlformats.org/officeDocument/2006/relationships/font" Target="fonts/RobotoMonoLigh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edium-bold.fntdata"/><Relationship Id="rId50" Type="http://schemas.openxmlformats.org/officeDocument/2006/relationships/font" Target="fonts/RobotoMedium-regular.fntdata"/><Relationship Id="rId53" Type="http://schemas.openxmlformats.org/officeDocument/2006/relationships/font" Target="fonts/RobotoMedium-boldItalic.fntdata"/><Relationship Id="rId52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55" Type="http://schemas.openxmlformats.org/officeDocument/2006/relationships/font" Target="fonts/Roboto-bold.fntdata"/><Relationship Id="rId10" Type="http://schemas.openxmlformats.org/officeDocument/2006/relationships/slide" Target="slides/slide4.xml"/><Relationship Id="rId54" Type="http://schemas.openxmlformats.org/officeDocument/2006/relationships/font" Target="fonts/Roboto-regular.fntdata"/><Relationship Id="rId13" Type="http://schemas.openxmlformats.org/officeDocument/2006/relationships/slide" Target="slides/slide7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-italic.fntdata"/><Relationship Id="rId15" Type="http://schemas.openxmlformats.org/officeDocument/2006/relationships/slide" Target="slides/slide9.xml"/><Relationship Id="rId59" Type="http://schemas.openxmlformats.org/officeDocument/2006/relationships/font" Target="fonts/RobotoMonoLight-bold.fntdata"/><Relationship Id="rId14" Type="http://schemas.openxmlformats.org/officeDocument/2006/relationships/slide" Target="slides/slide8.xml"/><Relationship Id="rId58" Type="http://schemas.openxmlformats.org/officeDocument/2006/relationships/font" Target="fonts/RobotoMonoLigh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480f0dd0a7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480f0dd0a7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5d716992a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5d716992a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5d716992a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5d716992a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5d716992a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5d716992a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5d716992a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5d716992a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526bbbd84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526bbbd84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526bbbd84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526bbbd84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526bbbd84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526bbbd84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526bbbd84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" name="Google Shape;2189;g526bbbd84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526bbbd84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526bbbd84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526bbbd84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526bbbd84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52254a76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52254a76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g526bbbd84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" name="Google Shape;2215;g526bbbd84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526bbbd84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526bbbd84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526bbbd84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526bbbd84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52254a7698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52254a7698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52254a7698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52254a7698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526bbbd84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526bbbd8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52254a7698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52254a7698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52254a7698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52254a7698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5d716992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5d716992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52254a7698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52254a7698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526903d1f6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g526903d1f6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5d716992a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5d716992a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526bbbd842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526bbbd842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526bbbd842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526bbbd842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526bbbd842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526bbbd842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526bbbd842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526bbbd842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526bbbd842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526bbbd842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526bbbd842_0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526bbbd842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526bbbd842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526bbbd842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52254a7698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52254a7698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526bbbd842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526bbbd842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526bbbd8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526bbbd8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5d716992a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5d716992a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5d716992a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5d716992a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5d716992a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5d716992a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5d716992a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5d716992a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5d716992a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5d716992a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2.png"/><Relationship Id="rId3" Type="http://schemas.openxmlformats.org/officeDocument/2006/relationships/image" Target="../media/image20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4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5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Relationship Id="rId6" Type="http://schemas.openxmlformats.org/officeDocument/2006/relationships/image" Target="../media/image5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5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5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6.png"/><Relationship Id="rId4" Type="http://schemas.openxmlformats.org/officeDocument/2006/relationships/image" Target="../media/image62.png"/><Relationship Id="rId5" Type="http://schemas.openxmlformats.org/officeDocument/2006/relationships/image" Target="../media/image54.png"/><Relationship Id="rId6" Type="http://schemas.openxmlformats.org/officeDocument/2006/relationships/image" Target="../media/image70.png"/><Relationship Id="rId7" Type="http://schemas.openxmlformats.org/officeDocument/2006/relationships/image" Target="../media/image4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78.png"/><Relationship Id="rId7" Type="http://schemas.openxmlformats.org/officeDocument/2006/relationships/image" Target="../media/image5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9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92.png"/><Relationship Id="rId7" Type="http://schemas.openxmlformats.org/officeDocument/2006/relationships/image" Target="../media/image66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5" Type="http://schemas.openxmlformats.org/officeDocument/2006/relationships/image" Target="../media/image77.png"/><Relationship Id="rId6" Type="http://schemas.openxmlformats.org/officeDocument/2006/relationships/image" Target="../media/image71.png"/><Relationship Id="rId7" Type="http://schemas.openxmlformats.org/officeDocument/2006/relationships/image" Target="../media/image74.png"/><Relationship Id="rId8" Type="http://schemas.openxmlformats.org/officeDocument/2006/relationships/image" Target="../media/image9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6.png"/><Relationship Id="rId4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image" Target="../media/image8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90.png"/><Relationship Id="rId5" Type="http://schemas.openxmlformats.org/officeDocument/2006/relationships/image" Target="../media/image88.png"/><Relationship Id="rId6" Type="http://schemas.openxmlformats.org/officeDocument/2006/relationships/image" Target="../media/image84.png"/><Relationship Id="rId7" Type="http://schemas.openxmlformats.org/officeDocument/2006/relationships/image" Target="../media/image87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Relationship Id="rId3" Type="http://schemas.openxmlformats.org/officeDocument/2006/relationships/image" Target="../media/image86.png"/><Relationship Id="rId4" Type="http://schemas.openxmlformats.org/officeDocument/2006/relationships/image" Target="../media/image96.png"/><Relationship Id="rId9" Type="http://schemas.openxmlformats.org/officeDocument/2006/relationships/image" Target="../media/image93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97.png"/><Relationship Id="rId8" Type="http://schemas.openxmlformats.org/officeDocument/2006/relationships/image" Target="../media/image10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1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0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0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Relationship Id="rId4" Type="http://schemas.openxmlformats.org/officeDocument/2006/relationships/image" Target="../media/image11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1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6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16.png"/><Relationship Id="rId4" Type="http://schemas.openxmlformats.org/officeDocument/2006/relationships/image" Target="../media/image13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27.png"/><Relationship Id="rId4" Type="http://schemas.openxmlformats.org/officeDocument/2006/relationships/image" Target="../media/image11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Relationship Id="rId3" Type="http://schemas.openxmlformats.org/officeDocument/2006/relationships/image" Target="../media/image120.png"/><Relationship Id="rId4" Type="http://schemas.openxmlformats.org/officeDocument/2006/relationships/image" Target="../media/image12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Relationship Id="rId3" Type="http://schemas.openxmlformats.org/officeDocument/2006/relationships/image" Target="../media/image150.png"/><Relationship Id="rId4" Type="http://schemas.openxmlformats.org/officeDocument/2006/relationships/image" Target="../media/image126.png"/><Relationship Id="rId5" Type="http://schemas.openxmlformats.org/officeDocument/2006/relationships/image" Target="../media/image12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31.png"/><Relationship Id="rId4" Type="http://schemas.openxmlformats.org/officeDocument/2006/relationships/image" Target="../media/image130.png"/><Relationship Id="rId5" Type="http://schemas.openxmlformats.org/officeDocument/2006/relationships/image" Target="../media/image13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46.png"/><Relationship Id="rId4" Type="http://schemas.openxmlformats.org/officeDocument/2006/relationships/image" Target="../media/image151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47.png"/><Relationship Id="rId4" Type="http://schemas.openxmlformats.org/officeDocument/2006/relationships/image" Target="../media/image151.png"/><Relationship Id="rId5" Type="http://schemas.openxmlformats.org/officeDocument/2006/relationships/image" Target="../media/image142.png"/><Relationship Id="rId6" Type="http://schemas.openxmlformats.org/officeDocument/2006/relationships/image" Target="../media/image13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8.png"/><Relationship Id="rId3" Type="http://schemas.openxmlformats.org/officeDocument/2006/relationships/image" Target="../media/image149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5.png"/><Relationship Id="rId3" Type="http://schemas.openxmlformats.org/officeDocument/2006/relationships/image" Target="../media/image145.png"/><Relationship Id="rId4" Type="http://schemas.openxmlformats.org/officeDocument/2006/relationships/image" Target="../media/image141.png"/><Relationship Id="rId5" Type="http://schemas.openxmlformats.org/officeDocument/2006/relationships/image" Target="../media/image163.png"/><Relationship Id="rId6" Type="http://schemas.openxmlformats.org/officeDocument/2006/relationships/image" Target="../media/image15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53.png"/><Relationship Id="rId4" Type="http://schemas.openxmlformats.org/officeDocument/2006/relationships/image" Target="../media/image152.png"/><Relationship Id="rId5" Type="http://schemas.openxmlformats.org/officeDocument/2006/relationships/image" Target="../media/image158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9.png"/><Relationship Id="rId3" Type="http://schemas.openxmlformats.org/officeDocument/2006/relationships/image" Target="../media/image176.png"/><Relationship Id="rId4" Type="http://schemas.openxmlformats.org/officeDocument/2006/relationships/image" Target="../media/image162.png"/><Relationship Id="rId5" Type="http://schemas.openxmlformats.org/officeDocument/2006/relationships/image" Target="../media/image172.png"/><Relationship Id="rId6" Type="http://schemas.openxmlformats.org/officeDocument/2006/relationships/image" Target="../media/image170.png"/><Relationship Id="rId7" Type="http://schemas.openxmlformats.org/officeDocument/2006/relationships/image" Target="../media/image16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4.png"/><Relationship Id="rId3" Type="http://schemas.openxmlformats.org/officeDocument/2006/relationships/image" Target="../media/image156.png"/><Relationship Id="rId4" Type="http://schemas.openxmlformats.org/officeDocument/2006/relationships/image" Target="../media/image171.png"/><Relationship Id="rId5" Type="http://schemas.openxmlformats.org/officeDocument/2006/relationships/image" Target="../media/image161.png"/><Relationship Id="rId6" Type="http://schemas.openxmlformats.org/officeDocument/2006/relationships/image" Target="../media/image166.png"/><Relationship Id="rId7" Type="http://schemas.openxmlformats.org/officeDocument/2006/relationships/image" Target="../media/image17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84.png"/><Relationship Id="rId4" Type="http://schemas.openxmlformats.org/officeDocument/2006/relationships/image" Target="../media/image173.png"/><Relationship Id="rId5" Type="http://schemas.openxmlformats.org/officeDocument/2006/relationships/image" Target="../media/image16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0.png"/><Relationship Id="rId3" Type="http://schemas.openxmlformats.org/officeDocument/2006/relationships/image" Target="../media/image216.png"/><Relationship Id="rId4" Type="http://schemas.openxmlformats.org/officeDocument/2006/relationships/image" Target="../media/image168.png"/><Relationship Id="rId5" Type="http://schemas.openxmlformats.org/officeDocument/2006/relationships/image" Target="../media/image165.png"/><Relationship Id="rId6" Type="http://schemas.openxmlformats.org/officeDocument/2006/relationships/image" Target="../media/image169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9.png"/><Relationship Id="rId3" Type="http://schemas.openxmlformats.org/officeDocument/2006/relationships/image" Target="../media/image174.png"/><Relationship Id="rId4" Type="http://schemas.openxmlformats.org/officeDocument/2006/relationships/image" Target="../media/image188.png"/><Relationship Id="rId5" Type="http://schemas.openxmlformats.org/officeDocument/2006/relationships/image" Target="../media/image194.png"/><Relationship Id="rId6" Type="http://schemas.openxmlformats.org/officeDocument/2006/relationships/image" Target="../media/image182.png"/><Relationship Id="rId7" Type="http://schemas.openxmlformats.org/officeDocument/2006/relationships/image" Target="../media/image187.png"/><Relationship Id="rId8" Type="http://schemas.openxmlformats.org/officeDocument/2006/relationships/image" Target="../media/image18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81.png"/><Relationship Id="rId4" Type="http://schemas.openxmlformats.org/officeDocument/2006/relationships/image" Target="../media/image186.png"/><Relationship Id="rId5" Type="http://schemas.openxmlformats.org/officeDocument/2006/relationships/image" Target="../media/image185.png"/><Relationship Id="rId6" Type="http://schemas.openxmlformats.org/officeDocument/2006/relationships/image" Target="../media/image196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8.png"/><Relationship Id="rId3" Type="http://schemas.openxmlformats.org/officeDocument/2006/relationships/image" Target="../media/image189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Relationship Id="rId5" Type="http://schemas.openxmlformats.org/officeDocument/2006/relationships/image" Target="../media/image195.png"/><Relationship Id="rId6" Type="http://schemas.openxmlformats.org/officeDocument/2006/relationships/image" Target="../media/image190.png"/><Relationship Id="rId7" Type="http://schemas.openxmlformats.org/officeDocument/2006/relationships/image" Target="../media/image202.png"/><Relationship Id="rId8" Type="http://schemas.openxmlformats.org/officeDocument/2006/relationships/image" Target="../media/image19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2.png"/><Relationship Id="rId3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1.png"/><Relationship Id="rId5" Type="http://schemas.openxmlformats.org/officeDocument/2006/relationships/image" Target="../media/image193.png"/><Relationship Id="rId6" Type="http://schemas.openxmlformats.org/officeDocument/2006/relationships/image" Target="../media/image208.png"/><Relationship Id="rId7" Type="http://schemas.openxmlformats.org/officeDocument/2006/relationships/image" Target="../media/image204.png"/><Relationship Id="rId8" Type="http://schemas.openxmlformats.org/officeDocument/2006/relationships/image" Target="../media/image20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5.png"/><Relationship Id="rId3" Type="http://schemas.openxmlformats.org/officeDocument/2006/relationships/image" Target="../media/image2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Google Shape;2026;p10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8" name="Google Shape;2028;p10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9" name="Google Shape;2029;p10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0" name="Google Shape;20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3" name="Google Shape;2033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0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5" name="Google Shape;2035;p10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8" name="Google Shape;2038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Google Shape;2039;p10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0" name="Google Shape;2040;p10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 txBox="1"/>
          <p:nvPr>
            <p:ph idx="7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8" name="Google Shape;1008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4" name="Google Shape;1014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0" name="Google Shape;1020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Watch a Video">
  <p:cSld name="CUSTOM_3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6" name="Google Shape;1026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7" name="Google Shape;1027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37" name="Google Shape;1037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8" name="Google Shape;10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1" name="Google Shape;1041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2" name="Google Shape;10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Google Shape;1044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7" name="Google Shape;10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9" name="Google Shape;1049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0" name="Google Shape;1050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5" name="Google Shape;1055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7" name="Google Shape;10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69" name="Google Shape;1069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1" name="Google Shape;1071;p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2" name="Google Shape;1072;p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6" name="Google Shape;1076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7" name="Google Shape;1077;p5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87" name="Google Shape;108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8" name="Google Shape;1088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9" name="Google Shape;108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1" name="Google Shape;1091;p6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5" name="Google Shape;1095;p6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6" name="Google Shape;1096;p6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7" name="Google Shape;1097;p6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9" name="Google Shape;1099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1" name="Google Shape;1101;p6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5" name="Google Shape;1105;p6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5" name="Google Shape;111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6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5" name="Google Shape;1125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6" name="Google Shape;1126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7" name="Google Shape;1127;p6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6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1" name="Google Shape;1131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2" name="Google Shape;113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6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5" name="Google Shape;1135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6" name="Google Shape;1136;p6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7" name="Google Shape;1137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1" name="Google Shape;11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3" name="Google Shape;1143;p6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4" name="Google Shape;1144;p6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5" name="Google Shape;1145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Google Shape;1146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7" name="Google Shape;114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1" name="Google Shape;115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2" name="Google Shape;1152;p6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3" name="Google Shape;1153;p6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5" name="Google Shape;1155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6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3" name="Google Shape;116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5" name="Google Shape;1165;p6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8" name="Google Shape;1168;p6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1" name="Google Shape;1171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2" name="Google Shape;1172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3" name="Google Shape;1173;p7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5" name="Google Shape;1175;p7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6" name="Google Shape;1176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7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8" name="Google Shape;1178;p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2" name="Google Shape;1182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3" name="Google Shape;1183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4" name="Google Shape;1184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5" name="Google Shape;1185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7" name="Google Shape;1187;p7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8" name="Google Shape;1188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0" name="Google Shape;1190;p7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1" name="Google Shape;1191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7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4" name="Google Shape;1194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7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7" name="Google Shape;1197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9" name="Google Shape;1199;p7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7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4" name="Google Shape;1204;p7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5" name="Google Shape;1205;p7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9" name="Google Shape;120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0" name="Google Shape;121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1" name="Google Shape;121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2" name="Google Shape;121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3" name="Google Shape;121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4" name="Google Shape;1214;p7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5" name="Google Shape;1215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6" name="Google Shape;1216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7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8" name="Google Shape;1218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7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1" name="Google Shape;1221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7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4" name="Google Shape;1224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" name="Google Shape;1226;p7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7" name="Google Shape;1227;p7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1" name="Google Shape;1231;p7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2" name="Google Shape;1232;p7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3" name="Google Shape;1233;p7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4" name="Google Shape;1234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6" name="Google Shape;1236;p7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2" name="Google Shape;1242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3" name="Google Shape;1243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4" name="Google Shape;1244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5" name="Google Shape;1245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6" name="Google Shape;1246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47" name="Google Shape;124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7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0" name="Google Shape;1250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2" name="Google Shape;125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6" name="Google Shape;1256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9" name="Google Shape;1259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0" name="Google Shape;126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1" name="Google Shape;126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2" name="Google Shape;1262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3" name="Google Shape;1263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4" name="Google Shape;1264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5" name="Google Shape;1265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6" name="Google Shape;1266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7" name="Google Shape;1267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68" name="Google Shape;1268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7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1" name="Google Shape;1271;p7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2" name="Google Shape;1272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3" name="Google Shape;1273;p7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4" name="Google Shape;1274;p7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8" name="Google Shape;1278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9" name="Google Shape;1279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0" name="Google Shape;1280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1" name="Google Shape;1281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2" name="Google Shape;1282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3" name="Google Shape;1283;p7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4" name="Google Shape;128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7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7" name="Google Shape;1287;p7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9" name="Google Shape;128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3" name="Google Shape;1293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6" name="Google Shape;1296;p7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7" name="Google Shape;129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8" name="Google Shape;129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9" name="Google Shape;1299;p7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7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1" name="Google Shape;1301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2" name="Google Shape;1302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7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7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5" name="Google Shape;130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6" name="Google Shape;130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7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7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9" name="Google Shape;1309;p7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0" name="Google Shape;1310;p7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7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5" name="Google Shape;1315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6" name="Google Shape;1316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18" name="Google Shape;1318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9" name="Google Shape;1319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0" name="Google Shape;1320;p7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1" name="Google Shape;132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2" name="Google Shape;132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7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4" name="Google Shape;1324;p7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5" name="Google Shape;1325;p7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26" name="Google Shape;132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7" name="Google Shape;132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8" name="Google Shape;1328;p7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9" name="Google Shape;1329;p7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" name="Google Shape;1330;p7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1" name="Google Shape;133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2" name="Google Shape;133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7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7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5" name="Google Shape;1335;p7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36" name="Google Shape;133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7" name="Google Shape;133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8" name="Google Shape;1338;p7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9" name="Google Shape;1339;p7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0" name="Google Shape;1340;p7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1" name="Google Shape;134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2" name="Google Shape;134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3" name="Google Shape;1343;p7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5" name="Google Shape;1345;p7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46" name="Google Shape;134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7" name="Google Shape;134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" name="Google Shape;1348;p7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57" name="Google Shape;135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8" name="Google Shape;1358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9" name="Google Shape;1359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0" name="Google Shape;1360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1" name="Google Shape;1361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2" name="Google Shape;1362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3" name="Google Shape;136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5" name="Google Shape;1365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6" name="Google Shape;1366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7" name="Google Shape;1367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68" name="Google Shape;136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3" name="Google Shape;137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6" name="Google Shape;1376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7" name="Google Shape;1377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78" name="Google Shape;137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3" name="Google Shape;138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7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6" name="Google Shape;1386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7" name="Google Shape;1387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88" name="Google Shape;138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9" name="Google Shape;138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0" name="Google Shape;1390;p7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2" name="Google Shape;1392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3" name="Google Shape;139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4" name="Google Shape;139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5" name="Google Shape;1395;p7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3" name="Google Shape;1403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4" name="Google Shape;140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5" name="Google Shape;1405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6" name="Google Shape;1406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7" name="Google Shape;1407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8" name="Google Shape;1408;p7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9" name="Google Shape;1409;p7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0" name="Google Shape;1410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1" name="Google Shape;1411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7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3" name="Google Shape;1413;p7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7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5" name="Google Shape;141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6" name="Google Shape;141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7" name="Google Shape;1417;p7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8" name="Google Shape;1418;p7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9" name="Google Shape;1419;p7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0" name="Google Shape;1420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1" name="Google Shape;1421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7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3" name="Google Shape;1423;p7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4" name="Google Shape;1424;p7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5" name="Google Shape;142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6" name="Google Shape;142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7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8" name="Google Shape;1428;p7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7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0" name="Google Shape;1430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1" name="Google Shape;1431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7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3" name="Google Shape;1433;p7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4" name="Google Shape;1434;p7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5" name="Google Shape;143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6" name="Google Shape;143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7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9" name="Google Shape;1439;p7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0" name="Google Shape;1440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Google Shape;1442;p7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3" name="Google Shape;1443;p7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4" name="Google Shape;1444;p7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5" name="Google Shape;144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7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0" name="Google Shape;1450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1" name="Google Shape;1451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2" name="Google Shape;1452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3" name="Google Shape;1453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4" name="Google Shape;1454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5" name="Google Shape;1455;p7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56" name="Google Shape;1456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7" name="Google Shape;1457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8" name="Google Shape;1458;p7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0" name="Google Shape;1460;p7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1" name="Google Shape;1461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2" name="Google Shape;1462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3" name="Google Shape;1463;p7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5" name="Google Shape;1465;p7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66" name="Google Shape;1466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7" name="Google Shape;1467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8" name="Google Shape;1468;p7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7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4" name="Google Shape;1474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5" name="Google Shape;147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6" name="Google Shape;1476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7" name="Google Shape;147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8" name="Google Shape;1478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9" name="Google Shape;1479;p7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0" name="Google Shape;1480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1" name="Google Shape;1481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2" name="Google Shape;1482;p7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3" name="Google Shape;1483;p7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4" name="Google Shape;1484;p7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5" name="Google Shape;1485;p7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86" name="Google Shape;1486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7" name="Google Shape;1487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8" name="Google Shape;1488;p7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9" name="Google Shape;1489;p7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2" name="Google Shape;1492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3" name="Google Shape;1493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5" name="Google Shape;1495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6" name="Google Shape;1496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8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8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8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8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8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3" name="Google Shape;1503;p8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4" name="Google Shape;1504;p8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8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8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8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9" name="Google Shape;1509;p8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0" name="Google Shape;1510;p8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8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8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5" name="Google Shape;1515;p8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6" name="Google Shape;1516;p8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1" name="Google Shape;1521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2" name="Google Shape;1522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3" name="Google Shape;1523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6" name="Google Shape;1526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0" name="Google Shape;1530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2" name="Google Shape;153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8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8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9" name="Google Shape;1539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0" name="Google Shape;1540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1" name="Google Shape;1541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2" name="Google Shape;1542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3" name="Google Shape;1543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9" name="Google Shape;1549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1" name="Google Shape;1551;p8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8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8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8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8" name="Google Shape;1558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9" name="Google Shape;1559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0" name="Google Shape;1560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1" name="Google Shape;1561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2" name="Google Shape;1562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4" name="Google Shape;1564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9" name="Google Shape;1569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0" name="Google Shape;1570;p8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8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8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8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7" name="Google Shape;1577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8" name="Google Shape;1578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9" name="Google Shape;1579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0" name="Google Shape;1580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1" name="Google Shape;1581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2" name="Google Shape;1582;p8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8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7" name="Google Shape;1587;p8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8" name="Google Shape;1588;p8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9" name="Google Shape;1589;p8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8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7" name="Google Shape;159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9" name="Google Shape;159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1" name="Google Shape;160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2" name="Google Shape;160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8" name="Google Shape;160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0" name="Google Shape;161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8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9" name="Google Shape;161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0" name="Google Shape;162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1" name="Google Shape;162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2" name="Google Shape;162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3" name="Google Shape;162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0" name="Google Shape;163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2" name="Google Shape;1632;p8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8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8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8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8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1" name="Google Shape;164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2" name="Google Shape;164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3" name="Google Shape;164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4" name="Google Shape;164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2" name="Google Shape;165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4" name="Google Shape;1654;p8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8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8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8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8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3" name="Google Shape;166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4" name="Google Shape;166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5" name="Google Shape;166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6" name="Google Shape;166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7" name="Google Shape;1667;p8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8" name="Google Shape;1668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8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4" name="Google Shape;1674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8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6" name="Google Shape;1676;p8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8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8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8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8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5" name="Google Shape;1685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87" name="Google Shape;1687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9" name="Google Shape;1689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0" name="Google Shape;1690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0" name="Google Shape;1700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8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8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8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0" name="Google Shape;171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1" name="Google Shape;1711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2" name="Google Shape;171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3" name="Google Shape;171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4" name="Google Shape;1714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5" name="Google Shape;1725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5" name="Google Shape;1735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6" name="Google Shape;1736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37" name="Google Shape;1737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8" name="Google Shape;1738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9" name="Google Shape;1739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6" name="Google Shape;1746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8" name="Google Shape;1748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0" name="Google Shape;1750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9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9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0" name="Google Shape;1760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1" name="Google Shape;1761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2" name="Google Shape;176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3" name="Google Shape;176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9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9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1" name="Google Shape;1771;p9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9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5" name="Google Shape;1775;p9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9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9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9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9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9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5" name="Google Shape;178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6" name="Google Shape;1786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7" name="Google Shape;178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8" name="Google Shape;1788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2" name="Google Shape;179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4" name="Google Shape;179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2" name="Google Shape;180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9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9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9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3" name="Google Shape;181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4" name="Google Shape;1814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5" name="Google Shape;181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6" name="Google Shape;1816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7" name="Google Shape;1817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8" name="Google Shape;181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2" name="Google Shape;182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6" name="Google Shape;182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0" name="Google Shape;1830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1" name="Google Shape;1841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2" name="Google Shape;1842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3" name="Google Shape;1843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4" name="Google Shape;1844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8" name="Google Shape;1848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0" name="Google Shape;1850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8" name="Google Shape;1858;p9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9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9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9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9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9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9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9" name="Google Shape;1869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0" name="Google Shape;1870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1" name="Google Shape;1871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9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9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9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9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0" name="Google Shape;1880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9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2" name="Google Shape;1882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9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9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6" name="Google Shape;1886;p9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9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9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9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9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9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9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5" name="Google Shape;1895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6" name="Google Shape;189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98" name="Google Shape;189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9" name="Google Shape;1899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6" name="Google Shape;191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9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9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9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7" name="Google Shape;1927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8" name="Google Shape;1928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9" name="Google Shape;1929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0" name="Google Shape;1930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5" name="Google Shape;1935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9" name="Google Shape;1939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1" name="Google Shape;1941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3" name="Google Shape;1943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47" name="Google Shape;1947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7" name="Google Shape;1957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8" name="Google Shape;195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9" name="Google Shape;1959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0" name="Google Shape;196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1" name="Google Shape;1961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6" name="Google Shape;196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4" name="Google Shape;197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78" name="Google Shape;1978;p9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9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Google Shape;1980;p9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9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9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9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9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9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8" name="Google Shape;1988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89" name="Google Shape;1989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0" name="Google Shape;1990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1" name="Google Shape;1991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2" name="Google Shape;1992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0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0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7" name="Google Shape;1997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10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9" name="Google Shape;1999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10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1" name="Google Shape;2001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10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3" name="Google Shape;2003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0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5" name="Google Shape;2005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10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7" name="Google Shape;2007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9" name="Google Shape;2009;p10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10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0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0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0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0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10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10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0" name="Google Shape;2020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1" name="Google Shape;2021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22" name="Google Shape;20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24" name="Google Shape;2024;p10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97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99.xml"/><Relationship Id="rId4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1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WgrBrPW_Zn4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4.png"/><Relationship Id="rId4" Type="http://schemas.openxmlformats.org/officeDocument/2006/relationships/image" Target="../media/image150.png"/><Relationship Id="rId5" Type="http://schemas.openxmlformats.org/officeDocument/2006/relationships/image" Target="../media/image126.png"/><Relationship Id="rId6" Type="http://schemas.openxmlformats.org/officeDocument/2006/relationships/image" Target="../media/image206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0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Pentesting Week 1, Day 3</a:t>
            </a:r>
            <a:endParaRPr/>
          </a:p>
        </p:txBody>
      </p:sp>
      <p:sp>
        <p:nvSpPr>
          <p:cNvPr id="2046" name="Google Shape;2046;p105"/>
          <p:cNvSpPr txBox="1"/>
          <p:nvPr>
            <p:ph idx="2" type="title"/>
          </p:nvPr>
        </p:nvSpPr>
        <p:spPr>
          <a:xfrm>
            <a:off x="274350" y="17526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Exploitation</a:t>
            </a:r>
            <a:r>
              <a:rPr lang="en">
                <a:solidFill>
                  <a:schemeClr val="dk1"/>
                </a:solidFill>
              </a:rPr>
              <a:t> with Metasploit 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Warm-Up Review</a:t>
            </a:r>
            <a:endParaRPr/>
          </a:p>
        </p:txBody>
      </p:sp>
      <p:sp>
        <p:nvSpPr>
          <p:cNvPr id="2128" name="Google Shape;2128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an “aggressive” scan on the top 100 ports against the hosts on the lists. </a:t>
            </a:r>
            <a:endParaRPr/>
          </a:p>
        </p:txBody>
      </p:sp>
      <p:sp>
        <p:nvSpPr>
          <p:cNvPr id="2129" name="Google Shape;2129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0" name="Google Shape;2130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14"/>
          <p:cNvSpPr txBox="1"/>
          <p:nvPr>
            <p:ph idx="3" type="body"/>
          </p:nvPr>
        </p:nvSpPr>
        <p:spPr>
          <a:xfrm>
            <a:off x="0" y="1183050"/>
            <a:ext cx="9144000" cy="117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--top-ports 100 -T4 -i /tmp/live_hosts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32" name="Google Shape;2132;p114"/>
          <p:cNvSpPr txBox="1"/>
          <p:nvPr>
            <p:ph idx="1" type="subTitle"/>
          </p:nvPr>
        </p:nvSpPr>
        <p:spPr>
          <a:xfrm>
            <a:off x="0" y="22072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 the scan above on just one of the hosts on the network. This time, turn off host discovery and name resolution to reduce the traffic you send. </a:t>
            </a:r>
            <a:endParaRPr/>
          </a:p>
        </p:txBody>
      </p:sp>
      <p:sp>
        <p:nvSpPr>
          <p:cNvPr id="2133" name="Google Shape;2133;p114"/>
          <p:cNvSpPr txBox="1"/>
          <p:nvPr>
            <p:ph idx="3" type="body"/>
          </p:nvPr>
        </p:nvSpPr>
        <p:spPr>
          <a:xfrm>
            <a:off x="0" y="3004500"/>
            <a:ext cx="9144000" cy="864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--top-ports 100 -T4 10.0.0.100 -Pn -n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Shellshock</a:t>
            </a:r>
            <a:r>
              <a:rPr lang="en"/>
              <a:t> Warm-Up Review</a:t>
            </a:r>
            <a:endParaRPr/>
          </a:p>
        </p:txBody>
      </p:sp>
      <p:sp>
        <p:nvSpPr>
          <p:cNvPr id="2139" name="Google Shape;2139;p1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vulnerability is Shellshock? What does it allow attackers to do?</a:t>
            </a:r>
            <a:endParaRPr/>
          </a:p>
        </p:txBody>
      </p:sp>
      <p:sp>
        <p:nvSpPr>
          <p:cNvPr id="2140" name="Google Shape;2140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15"/>
          <p:cNvSpPr txBox="1"/>
          <p:nvPr>
            <p:ph idx="1" type="subTitle"/>
          </p:nvPr>
        </p:nvSpPr>
        <p:spPr>
          <a:xfrm>
            <a:off x="0" y="22072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headers can be used to deliver a Shellshock payload?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Shellshock Warm-Up Review</a:t>
            </a:r>
            <a:endParaRPr/>
          </a:p>
        </p:txBody>
      </p:sp>
      <p:sp>
        <p:nvSpPr>
          <p:cNvPr id="2148" name="Google Shape;2148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vulnerability is Shellshock? What does it allow attackers to do?</a:t>
            </a:r>
            <a:endParaRPr/>
          </a:p>
        </p:txBody>
      </p:sp>
      <p:sp>
        <p:nvSpPr>
          <p:cNvPr id="2149" name="Google Shape;2149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0" name="Google Shape;2150;p1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16"/>
          <p:cNvSpPr txBox="1"/>
          <p:nvPr>
            <p:ph idx="3" type="body"/>
          </p:nvPr>
        </p:nvSpPr>
        <p:spPr>
          <a:xfrm>
            <a:off x="0" y="1183050"/>
            <a:ext cx="9144000" cy="117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Shellshock is a remote code execution vulnerability. It allows attackers to execute arbitrary bash code on remote systems.</a:t>
            </a:r>
            <a:endParaRPr sz="1800">
              <a:highlight>
                <a:srgbClr val="FFFF00"/>
              </a:highlight>
            </a:endParaRPr>
          </a:p>
        </p:txBody>
      </p:sp>
      <p:sp>
        <p:nvSpPr>
          <p:cNvPr id="2152" name="Google Shape;2152;p116"/>
          <p:cNvSpPr txBox="1"/>
          <p:nvPr>
            <p:ph idx="1" type="subTitle"/>
          </p:nvPr>
        </p:nvSpPr>
        <p:spPr>
          <a:xfrm>
            <a:off x="0" y="22072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headers can be used to deliver a Shellshock payload?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Shellshock Warm-Up Review</a:t>
            </a:r>
            <a:endParaRPr/>
          </a:p>
        </p:txBody>
      </p:sp>
      <p:sp>
        <p:nvSpPr>
          <p:cNvPr id="2158" name="Google Shape;2158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kind of vulnerability is Shellshock? What does it allow attackers to do?</a:t>
            </a:r>
            <a:endParaRPr/>
          </a:p>
        </p:txBody>
      </p:sp>
      <p:sp>
        <p:nvSpPr>
          <p:cNvPr id="2159" name="Google Shape;2159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0" name="Google Shape;2160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17"/>
          <p:cNvSpPr txBox="1"/>
          <p:nvPr>
            <p:ph idx="3" type="body"/>
          </p:nvPr>
        </p:nvSpPr>
        <p:spPr>
          <a:xfrm>
            <a:off x="0" y="1183050"/>
            <a:ext cx="9144000" cy="117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Shellshock is a remote code execution vulnerability. It allows attackers to execute arbitrary bash code on remote systems.</a:t>
            </a:r>
            <a:endParaRPr sz="1800">
              <a:highlight>
                <a:srgbClr val="FFFF00"/>
              </a:highlight>
            </a:endParaRPr>
          </a:p>
        </p:txBody>
      </p:sp>
      <p:sp>
        <p:nvSpPr>
          <p:cNvPr id="2162" name="Google Shape;2162;p117"/>
          <p:cNvSpPr txBox="1"/>
          <p:nvPr>
            <p:ph idx="1" type="subTitle"/>
          </p:nvPr>
        </p:nvSpPr>
        <p:spPr>
          <a:xfrm>
            <a:off x="0" y="22072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headers can be used to deliver a Shellshock payload? </a:t>
            </a:r>
            <a:endParaRPr/>
          </a:p>
        </p:txBody>
      </p:sp>
      <p:sp>
        <p:nvSpPr>
          <p:cNvPr id="2163" name="Google Shape;2163;p117"/>
          <p:cNvSpPr txBox="1"/>
          <p:nvPr>
            <p:ph idx="3" type="body"/>
          </p:nvPr>
        </p:nvSpPr>
        <p:spPr>
          <a:xfrm>
            <a:off x="0" y="3004500"/>
            <a:ext cx="9144000" cy="864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</a:rPr>
              <a:t>Any header loaded by CGI can be attacked, including HT</a:t>
            </a: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TP_HOST, HTTP_USER_AGENT, and HTTP_REFERER.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Heartbleed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and </a:t>
            </a:r>
            <a:r>
              <a:rPr lang="en">
                <a:solidFill>
                  <a:srgbClr val="F1C232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Searchsploit</a:t>
            </a:r>
            <a:endParaRPr>
              <a:solidFill>
                <a:srgbClr val="F1C23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169" name="Google Shape;2169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0" name="Google Shape;2170;p11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1" name="Google Shape;2171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r>
              <a:rPr lang="en">
                <a:solidFill>
                  <a:srgbClr val="990000"/>
                </a:solidFill>
              </a:rPr>
              <a:t>Heartbleed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177" name="Google Shape;2177;p1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Shellshock, Heartbleed was a major vulnerability when discovered. </a:t>
            </a:r>
            <a:endParaRPr/>
          </a:p>
        </p:txBody>
      </p:sp>
      <p:sp>
        <p:nvSpPr>
          <p:cNvPr id="2178" name="Google Shape;2178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9" name="Google Shape;2179;p1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11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Unlike Shellshock, Heartbleed does not allow remote code </a:t>
            </a:r>
            <a:r>
              <a:rPr lang="en" sz="1800"/>
              <a:t>execution.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Heartbleed is a sensitive data exposure vulnerability.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Attackers can use it to dump confidential information from a target’s RAM.</a:t>
            </a:r>
            <a:endParaRPr b="1" sz="1800"/>
          </a:p>
          <a:p>
            <a:pPr indent="-205740" lvl="0" marL="32004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bypasses standard access controls and allows attackers to potentially read </a:t>
            </a:r>
            <a:r>
              <a:rPr i="1" lang="en" sz="1800"/>
              <a:t>any recently used data. </a:t>
            </a:r>
            <a:endParaRPr i="1"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Only allows attackers to read 64 kilobytes of random data at a time.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 However, attackers can run it continuously and look for patterns in the data received.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186" name="Google Shape;2186;p120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Heartbleed Bug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Heartbleed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192" name="Google Shape;2192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Takeaways</a:t>
            </a:r>
            <a:endParaRPr/>
          </a:p>
        </p:txBody>
      </p:sp>
      <p:sp>
        <p:nvSpPr>
          <p:cNvPr id="2193" name="Google Shape;2193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4" name="Google Shape;2194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9939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700"/>
              <a:buChar char="●"/>
            </a:pPr>
            <a:r>
              <a:rPr lang="en" sz="1700">
                <a:solidFill>
                  <a:srgbClr val="24292E"/>
                </a:solidFill>
              </a:rPr>
              <a:t>A </a:t>
            </a:r>
            <a:r>
              <a:rPr b="1" lang="en" sz="1700">
                <a:solidFill>
                  <a:srgbClr val="24292E"/>
                </a:solidFill>
              </a:rPr>
              <a:t>heartbeat </a:t>
            </a:r>
            <a:r>
              <a:rPr lang="en" sz="1700">
                <a:solidFill>
                  <a:srgbClr val="24292E"/>
                </a:solidFill>
              </a:rPr>
              <a:t>is a message the client uses to keep its connection to the server alive.</a:t>
            </a:r>
            <a:endParaRPr sz="1700">
              <a:solidFill>
                <a:srgbClr val="24292E"/>
              </a:solidFill>
            </a:endParaRPr>
          </a:p>
          <a:p>
            <a:pPr indent="-199390" lvl="0" marL="32004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700"/>
              <a:buChar char="●"/>
            </a:pPr>
            <a:r>
              <a:rPr lang="en" sz="1700">
                <a:solidFill>
                  <a:srgbClr val="24292E"/>
                </a:solidFill>
              </a:rPr>
              <a:t>When a client sends a heartbeat, it sends a piece of data to the server, such as “</a:t>
            </a:r>
            <a:r>
              <a:rPr i="1" lang="en" sz="1700">
                <a:solidFill>
                  <a:srgbClr val="24292E"/>
                </a:solidFill>
              </a:rPr>
              <a:t>fish”</a:t>
            </a:r>
            <a:r>
              <a:rPr lang="en" sz="1700">
                <a:solidFill>
                  <a:srgbClr val="24292E"/>
                </a:solidFill>
              </a:rPr>
              <a:t>. Then, the server responds with the same data:  "</a:t>
            </a:r>
            <a:r>
              <a:rPr i="1" lang="en" sz="1700">
                <a:solidFill>
                  <a:srgbClr val="24292E"/>
                </a:solidFill>
              </a:rPr>
              <a:t>fish</a:t>
            </a:r>
            <a:r>
              <a:rPr lang="en" sz="1700">
                <a:solidFill>
                  <a:srgbClr val="24292E"/>
                </a:solidFill>
              </a:rPr>
              <a:t>".</a:t>
            </a:r>
            <a:endParaRPr sz="1700">
              <a:solidFill>
                <a:srgbClr val="24292E"/>
              </a:solidFill>
            </a:endParaRPr>
          </a:p>
          <a:p>
            <a:pPr indent="-199390" lvl="0" marL="32004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700"/>
              <a:buChar char="●"/>
            </a:pPr>
            <a:r>
              <a:rPr lang="en" sz="1700">
                <a:solidFill>
                  <a:srgbClr val="24292E"/>
                </a:solidFill>
              </a:rPr>
              <a:t>A heartbeat can be up to </a:t>
            </a:r>
            <a:r>
              <a:rPr b="1" lang="en" sz="1700">
                <a:solidFill>
                  <a:srgbClr val="24292E"/>
                </a:solidFill>
              </a:rPr>
              <a:t>64 kilobytes (</a:t>
            </a:r>
            <a:r>
              <a:rPr b="1" i="1" lang="en" sz="1700">
                <a:solidFill>
                  <a:srgbClr val="24292E"/>
                </a:solidFill>
              </a:rPr>
              <a:t>64 </a:t>
            </a:r>
            <a:r>
              <a:rPr b="1" i="1" lang="en" sz="1700">
                <a:solidFill>
                  <a:srgbClr val="24292E"/>
                </a:solidFill>
              </a:rPr>
              <a:t>thousand</a:t>
            </a:r>
            <a:r>
              <a:rPr b="1" i="1" lang="en" sz="1700">
                <a:solidFill>
                  <a:srgbClr val="24292E"/>
                </a:solidFill>
              </a:rPr>
              <a:t> bytes</a:t>
            </a:r>
            <a:r>
              <a:rPr b="1" lang="en" sz="1700">
                <a:solidFill>
                  <a:srgbClr val="24292E"/>
                </a:solidFill>
              </a:rPr>
              <a:t>) long</a:t>
            </a:r>
            <a:r>
              <a:rPr lang="en" sz="1700">
                <a:solidFill>
                  <a:srgbClr val="24292E"/>
                </a:solidFill>
              </a:rPr>
              <a:t>.</a:t>
            </a:r>
            <a:endParaRPr sz="1700">
              <a:solidFill>
                <a:srgbClr val="24292E"/>
              </a:solidFill>
            </a:endParaRPr>
          </a:p>
          <a:p>
            <a:pPr indent="-199390" lvl="0" marL="32004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700"/>
              <a:buChar char="●"/>
            </a:pPr>
            <a:r>
              <a:rPr lang="en" sz="1700">
                <a:solidFill>
                  <a:srgbClr val="24292E"/>
                </a:solidFill>
              </a:rPr>
              <a:t>An attacker can trick the server into dumping data from RAM by sending just one byte of data, but saying the message is 64 kilobytes long.</a:t>
            </a:r>
            <a:endParaRPr sz="1700">
              <a:solidFill>
                <a:srgbClr val="24292E"/>
              </a:solidFill>
            </a:endParaRPr>
          </a:p>
          <a:p>
            <a:pPr indent="-199390" lvl="0" marL="32004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4292E"/>
              </a:buClr>
              <a:buSzPts val="1700"/>
              <a:buChar char="●"/>
            </a:pPr>
            <a:r>
              <a:rPr lang="en" sz="1700">
                <a:solidFill>
                  <a:srgbClr val="24292E"/>
                </a:solidFill>
              </a:rPr>
              <a:t>In this case, the server responds with 65,536 bytes. 1 byte is the byte the attacker sent. The other 63,535 bytes are whichever </a:t>
            </a:r>
            <a:r>
              <a:rPr lang="en" sz="1700">
                <a:solidFill>
                  <a:srgbClr val="24292E"/>
                </a:solidFill>
              </a:rPr>
              <a:t>63,535</a:t>
            </a:r>
            <a:r>
              <a:rPr lang="en" sz="1700">
                <a:solidFill>
                  <a:srgbClr val="24292E"/>
                </a:solidFill>
              </a:rPr>
              <a:t> bytes the server happens to have in RAM, which might include passwords or private keys.</a:t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</a:t>
            </a:r>
            <a:r>
              <a:rPr lang="en">
                <a:solidFill>
                  <a:srgbClr val="BF9000"/>
                </a:solidFill>
              </a:rPr>
              <a:t> </a:t>
            </a:r>
            <a:r>
              <a:rPr lang="en">
                <a:solidFill>
                  <a:srgbClr val="BF9000"/>
                </a:solidFill>
              </a:rPr>
              <a:t>Searchsploit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2201" name="Google Shape;2201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ports reveal services running on reachable hosts, we can determine if any of those services are exposed to exploitable vulnerabilities. </a:t>
            </a:r>
            <a:endParaRPr/>
          </a:p>
        </p:txBody>
      </p:sp>
      <p:sp>
        <p:nvSpPr>
          <p:cNvPr id="2202" name="Google Shape;2202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3" name="Google Shape;2203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22"/>
          <p:cNvSpPr txBox="1"/>
          <p:nvPr>
            <p:ph idx="3" type="body"/>
          </p:nvPr>
        </p:nvSpPr>
        <p:spPr>
          <a:xfrm>
            <a:off x="175" y="1552175"/>
            <a:ext cx="9144000" cy="3354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Vulnerabilities are found by checking databases of known exploits for the services your port scan uncovered. </a:t>
            </a:r>
            <a:endParaRPr sz="18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Kali allows you to research vulnerabilities with built-in tools like </a:t>
            </a:r>
            <a:r>
              <a:rPr b="1" lang="en" sz="1800"/>
              <a:t>searchsploit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Searchsploit</a:t>
            </a:r>
            <a:r>
              <a:rPr lang="en" sz="1800"/>
              <a:t> is a command-line tool that allows you to search keywords in the Exploit Database.  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0" name="Google Shape;2210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for Exploits</a:t>
            </a:r>
            <a:endParaRPr/>
          </a:p>
        </p:txBody>
      </p:sp>
      <p:sp>
        <p:nvSpPr>
          <p:cNvPr id="2212" name="Google Shape;2212;p123"/>
          <p:cNvSpPr txBox="1"/>
          <p:nvPr/>
        </p:nvSpPr>
        <p:spPr>
          <a:xfrm>
            <a:off x="3053625" y="892750"/>
            <a:ext cx="2343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F9000"/>
                </a:solidFill>
                <a:latin typeface="Roboto Mono"/>
                <a:ea typeface="Roboto Mono"/>
                <a:cs typeface="Roboto Mono"/>
                <a:sym typeface="Roboto Mono"/>
              </a:rPr>
              <a:t>Searchsploit Demo</a:t>
            </a:r>
            <a:endParaRPr sz="1800">
              <a:solidFill>
                <a:srgbClr val="BF9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52" name="Google Shape;2052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2053" name="Google Shape;2053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4" name="Google Shape;2054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10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Use searchsploit to research exploits and scripts related to Heartbleed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Identify hosts vulnerable to Heartbleed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/>
              <a:t>Use Metasploit to exploit Heartbleed and Shellshock</a:t>
            </a:r>
            <a:endParaRPr sz="2000"/>
          </a:p>
        </p:txBody>
      </p:sp>
      <p:sp>
        <p:nvSpPr>
          <p:cNvPr id="2056" name="Google Shape;2056;p106"/>
          <p:cNvSpPr/>
          <p:nvPr/>
        </p:nvSpPr>
        <p:spPr>
          <a:xfrm>
            <a:off x="430175" y="1360450"/>
            <a:ext cx="355500" cy="3555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06"/>
          <p:cNvSpPr/>
          <p:nvPr/>
        </p:nvSpPr>
        <p:spPr>
          <a:xfrm>
            <a:off x="430175" y="1920240"/>
            <a:ext cx="355500" cy="3555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06"/>
          <p:cNvSpPr/>
          <p:nvPr/>
        </p:nvSpPr>
        <p:spPr>
          <a:xfrm>
            <a:off x="430175" y="2450592"/>
            <a:ext cx="355500" cy="3555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1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218" name="Google Shape;2218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9" name="Google Shape;2219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sz="3000"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Scanning for Heartbleed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exercise, you will inspect the Heartbleed-related scripts you have 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p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re-installed on Kali.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24292E"/>
                </a:solidFill>
              </a:rPr>
              <a:t>Instructions sent via Slack. </a:t>
            </a:r>
            <a:endParaRPr b="1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6" name="Google Shape;2226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25"/>
          <p:cNvSpPr txBox="1"/>
          <p:nvPr/>
        </p:nvSpPr>
        <p:spPr>
          <a:xfrm>
            <a:off x="2461800" y="3581175"/>
            <a:ext cx="42204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Scanning for Heartbleed</a:t>
            </a:r>
            <a:endParaRPr sz="1800">
              <a:solidFill>
                <a:srgbClr val="99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2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Metasploit</a:t>
            </a:r>
            <a:endParaRPr>
              <a:solidFill>
                <a:srgbClr val="3D85C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33" name="Google Shape;2233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4" name="Google Shape;2234;p12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5" name="Google Shape;2235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Introducing </a:t>
            </a:r>
            <a:r>
              <a:rPr lang="en">
                <a:solidFill>
                  <a:srgbClr val="1C4587"/>
                </a:solidFill>
              </a:rPr>
              <a:t>Metasploit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7"/>
          <p:cNvSpPr txBox="1"/>
          <p:nvPr>
            <p:ph idx="1" type="subTitle"/>
          </p:nvPr>
        </p:nvSpPr>
        <p:spPr>
          <a:xfrm>
            <a:off x="0" y="675975"/>
            <a:ext cx="8869800" cy="1419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a vulnerability is only half the battle…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Once you’ve found an enticing vulnerability, you still need to find a way to </a:t>
            </a:r>
            <a:r>
              <a:rPr b="1" i="1" lang="en"/>
              <a:t>exploit</a:t>
            </a:r>
            <a:r>
              <a:rPr lang="en"/>
              <a:t> it.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Exploitation is a multi-step process. You need to: </a:t>
            </a:r>
            <a:endParaRPr b="1"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Identify vulnerabilities 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Identify exploits that correspond to that vulnerability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Prepare and test the exploit payload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3" name="Google Shape;2243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27"/>
          <p:cNvSpPr/>
          <p:nvPr/>
        </p:nvSpPr>
        <p:spPr>
          <a:xfrm>
            <a:off x="452000" y="2783438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FF00"/>
              </a:highlight>
            </a:endParaRPr>
          </a:p>
        </p:txBody>
      </p:sp>
      <p:sp>
        <p:nvSpPr>
          <p:cNvPr id="2245" name="Google Shape;2245;p127"/>
          <p:cNvSpPr/>
          <p:nvPr/>
        </p:nvSpPr>
        <p:spPr>
          <a:xfrm>
            <a:off x="452000" y="3343228"/>
            <a:ext cx="355500" cy="3555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27"/>
          <p:cNvSpPr/>
          <p:nvPr/>
        </p:nvSpPr>
        <p:spPr>
          <a:xfrm>
            <a:off x="452000" y="3873580"/>
            <a:ext cx="355500" cy="3555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Introducing </a:t>
            </a:r>
            <a:r>
              <a:rPr lang="en">
                <a:solidFill>
                  <a:srgbClr val="1C4587"/>
                </a:solidFill>
              </a:rPr>
              <a:t>Metasploit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28"/>
          <p:cNvSpPr txBox="1"/>
          <p:nvPr>
            <p:ph idx="1" type="subTitle"/>
          </p:nvPr>
        </p:nvSpPr>
        <p:spPr>
          <a:xfrm>
            <a:off x="0" y="675975"/>
            <a:ext cx="8869800" cy="2484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a vulnerability is only half the battle…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Once you’ve found an enticing vulnerability, you still need to find a way to </a:t>
            </a:r>
            <a:r>
              <a:rPr b="1" i="1" lang="en"/>
              <a:t>exploit</a:t>
            </a:r>
            <a:r>
              <a:rPr lang="en"/>
              <a:t> it.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Exploitation is a multi-step process. You need to: </a:t>
            </a:r>
            <a:endParaRPr b="1"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Identify vulnerabilities </a:t>
            </a:r>
            <a:endParaRPr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Identify exploits that correspond to that vulnerability</a:t>
            </a:r>
            <a:endParaRPr>
              <a:highlight>
                <a:srgbClr val="FFFF00"/>
              </a:highlight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Prepare and test the exploit payload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4" name="Google Shape;2254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128"/>
          <p:cNvSpPr/>
          <p:nvPr/>
        </p:nvSpPr>
        <p:spPr>
          <a:xfrm rot="10800000">
            <a:off x="6376479" y="3160872"/>
            <a:ext cx="927900" cy="613800"/>
          </a:xfrm>
          <a:prstGeom prst="rightArrow">
            <a:avLst>
              <a:gd fmla="val 35789" name="adj1"/>
              <a:gd fmla="val 50532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28"/>
          <p:cNvSpPr/>
          <p:nvPr/>
        </p:nvSpPr>
        <p:spPr>
          <a:xfrm>
            <a:off x="7178025" y="2962875"/>
            <a:ext cx="1565400" cy="1009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Metasploit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and Meterpreter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57" name="Google Shape;2257;p128"/>
          <p:cNvSpPr/>
          <p:nvPr/>
        </p:nvSpPr>
        <p:spPr>
          <a:xfrm>
            <a:off x="452000" y="2783438"/>
            <a:ext cx="355500" cy="3555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28"/>
          <p:cNvSpPr/>
          <p:nvPr/>
        </p:nvSpPr>
        <p:spPr>
          <a:xfrm>
            <a:off x="452000" y="3343228"/>
            <a:ext cx="355500" cy="3555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28"/>
          <p:cNvSpPr/>
          <p:nvPr/>
        </p:nvSpPr>
        <p:spPr>
          <a:xfrm>
            <a:off x="452000" y="3873580"/>
            <a:ext cx="355500" cy="3555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2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Who’s heard of or used </a:t>
            </a:r>
            <a:br>
              <a:rPr lang="en"/>
            </a:br>
            <a:r>
              <a:rPr lang="en"/>
              <a:t>Metasploit or Meterpreter?</a:t>
            </a:r>
            <a:endParaRPr/>
          </a:p>
        </p:txBody>
      </p:sp>
      <p:sp>
        <p:nvSpPr>
          <p:cNvPr id="2265" name="Google Shape;2265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6" name="Google Shape;2266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73763"/>
                </a:solidFill>
              </a:rPr>
              <a:t>Metasploit Tools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3" name="Google Shape;2273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Metasploit is a tool suite used for hacking servers and other network devices. The two Metasploit tools we’ll focus on are: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75" name="Google Shape;2275;p130"/>
          <p:cNvGraphicFramePr/>
          <p:nvPr/>
        </p:nvGraphicFramePr>
        <p:xfrm>
          <a:off x="276450" y="164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{A54A0AC7-6756-4B96-A615-8112A18F496D}</a:tableStyleId>
              </a:tblPr>
              <a:tblGrid>
                <a:gridCol w="4295550"/>
                <a:gridCol w="4295550"/>
              </a:tblGrid>
              <a:tr h="75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Msfconsole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Meterpreter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231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main interface for Metasploit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Features a centralized console to access all the options and modules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Runs on our </a:t>
                      </a:r>
                      <a:r>
                        <a:rPr i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machines, not on machines we attack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Linux-style shell that Metasploit launches when we successfully break into a target machine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Runs on machines we compromise, </a:t>
                      </a:r>
                      <a:r>
                        <a:rPr i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on our local boxes.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Metasploit Tools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2" name="Google Shape;2282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other words...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84" name="Google Shape;2284;p131"/>
          <p:cNvGraphicFramePr/>
          <p:nvPr/>
        </p:nvGraphicFramePr>
        <p:xfrm>
          <a:off x="407400" y="138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{A54A0AC7-6756-4B96-A615-8112A18F496D}</a:tableStyleId>
              </a:tblPr>
              <a:tblGrid>
                <a:gridCol w="4164600"/>
                <a:gridCol w="4164600"/>
              </a:tblGrid>
              <a:tr h="65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chemeClr val="dk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Msfconsole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Meterpreter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65C8B"/>
                    </a:solidFill>
                  </a:tcPr>
                </a:tc>
              </a:tr>
              <a:tr h="92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for finding vulnerable machines and gain access to them 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interact with compromised targets</a:t>
                      </a:r>
                      <a:endParaRPr b="1"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during the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Reconnaissance,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 Analysis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Exploitation phases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during </a:t>
                      </a:r>
                      <a:r>
                        <a:rPr b="1"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Post-Exploitation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MSFconsole</a:t>
            </a:r>
            <a:endParaRPr/>
          </a:p>
        </p:txBody>
      </p:sp>
      <p:sp>
        <p:nvSpPr>
          <p:cNvPr id="2290" name="Google Shape;229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we’ll focus on MSFconsole and explore Meterpreter next class. </a:t>
            </a:r>
            <a:endParaRPr/>
          </a:p>
        </p:txBody>
      </p:sp>
      <p:sp>
        <p:nvSpPr>
          <p:cNvPr id="2291" name="Google Shape;2291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2" name="Google Shape;2292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3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Short for </a:t>
            </a:r>
            <a:r>
              <a:rPr b="1" lang="en" sz="1800"/>
              <a:t>MetaSploit Framework Console</a:t>
            </a:r>
            <a:r>
              <a:rPr lang="en" sz="1800"/>
              <a:t>.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MSFconsole has tools for port and service scanning and enumeration.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A unified interface for a variety of functions (modules). The four types of modules are: </a:t>
            </a:r>
            <a:endParaRPr sz="1800"/>
          </a:p>
          <a:p>
            <a:pPr indent="-342900" lvl="0" marL="9144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Auxiliary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Exploit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Post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Payload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msfconsoles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 four different kinds of modules:</a:t>
            </a:r>
            <a:endParaRPr/>
          </a:p>
        </p:txBody>
      </p:sp>
      <p:sp>
        <p:nvSpPr>
          <p:cNvPr id="2299" name="Google Shape;2299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0" name="Google Shape;2300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01" name="Google Shape;2301;p133"/>
          <p:cNvGraphicFramePr/>
          <p:nvPr/>
        </p:nvGraphicFramePr>
        <p:xfrm>
          <a:off x="354150" y="83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{A54A0AC7-6756-4B96-A615-8112A18F496D}</a:tableStyleId>
              </a:tblPr>
              <a:tblGrid>
                <a:gridCol w="2100925"/>
                <a:gridCol w="2100925"/>
                <a:gridCol w="2100925"/>
                <a:gridCol w="2100925"/>
              </a:tblGrid>
              <a:tr h="52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Auxiliary Module</a:t>
                      </a:r>
                      <a:endParaRPr b="1" sz="1600"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 Modules</a:t>
                      </a:r>
                      <a:endParaRPr b="1" sz="1600"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 Modules</a:t>
                      </a:r>
                      <a:endParaRPr b="1" sz="1600"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Payload Modules</a:t>
                      </a:r>
                      <a:endParaRPr b="1" sz="1600"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  <a:tr h="330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for information gathering, enumeration, port scanning and that sort of thing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are plenty of useful tools in there too for things like connecting to SQL databases and even tools for performing man-in-the-middle attacks.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Generally used to deliver exploit code to a target system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You can also perform a search for modules using the search command.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Offers post exploitation tools such as the ability to extract password hashes and access tokens and even modules for things like taking a screenshot, key-logging and downloading files.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We'll explore these next class.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4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create malicious payloads for use with an exploit, generally if possible the aim would be to upload a copy of “meterpreter” which is the default payload of metasploit.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2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0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064" name="Google Shape;2064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5" name="Google Shape;2065;p10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0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Warm-Up 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Nmap Review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activity, you will learn some advanced Nmap scanning techniques and review Shellshock.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/>
              <a:t>Instructions sent via Slack. 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MSFconsole modules:</a:t>
            </a:r>
            <a:endParaRPr/>
          </a:p>
        </p:txBody>
      </p:sp>
      <p:sp>
        <p:nvSpPr>
          <p:cNvPr id="2307" name="Google Shape;2307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8" name="Google Shape;230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00" y="686100"/>
            <a:ext cx="7140800" cy="407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A Quick Look at </a:t>
            </a:r>
            <a:r>
              <a:rPr lang="en">
                <a:solidFill>
                  <a:srgbClr val="1C4587"/>
                </a:solidFill>
              </a:rPr>
              <a:t>Meterpreter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314" name="Google Shape;2314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Meterpreter allows you to work on a remote host and run commands to gain access to different files. </a:t>
            </a:r>
            <a:endParaRPr/>
          </a:p>
        </p:txBody>
      </p:sp>
      <p:sp>
        <p:nvSpPr>
          <p:cNvPr id="2315" name="Google Shape;2315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6" name="Google Shape;2316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135"/>
          <p:cNvSpPr/>
          <p:nvPr/>
        </p:nvSpPr>
        <p:spPr>
          <a:xfrm>
            <a:off x="1352550" y="1531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35"/>
          <p:cNvSpPr txBox="1"/>
          <p:nvPr>
            <p:ph idx="1" type="subTitle"/>
          </p:nvPr>
        </p:nvSpPr>
        <p:spPr>
          <a:xfrm>
            <a:off x="12225" y="1550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Used as a post-exploitation tool, meaning you use it once you have access to the system.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9" name="Google Shape;2319;p135"/>
          <p:cNvSpPr/>
          <p:nvPr/>
        </p:nvSpPr>
        <p:spPr>
          <a:xfrm>
            <a:off x="1352550" y="2383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p135"/>
          <p:cNvSpPr/>
          <p:nvPr/>
        </p:nvSpPr>
        <p:spPr>
          <a:xfrm>
            <a:off x="1352550" y="3226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135"/>
          <p:cNvSpPr txBox="1"/>
          <p:nvPr>
            <p:ph idx="2" type="subTitle"/>
          </p:nvPr>
        </p:nvSpPr>
        <p:spPr>
          <a:xfrm>
            <a:off x="-12225" y="2385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Provides a consistent Linux shell on any compromised OS, even on Windows.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2" name="Google Shape;2322;p135"/>
          <p:cNvSpPr txBox="1"/>
          <p:nvPr>
            <p:ph idx="3" type="subTitle"/>
          </p:nvPr>
        </p:nvSpPr>
        <p:spPr>
          <a:xfrm>
            <a:off x="0" y="32286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Allowing you to perform your entire exploitation workflow in a single working environment.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3" name="Google Shape;2323;p1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555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1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3794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1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2085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35"/>
          <p:cNvSpPr txBox="1"/>
          <p:nvPr/>
        </p:nvSpPr>
        <p:spPr>
          <a:xfrm>
            <a:off x="429775" y="4090500"/>
            <a:ext cx="82977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We’ll work more with Meterpreter next class.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7" name="Google Shape;2327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500" y="3918613"/>
            <a:ext cx="785551" cy="78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3" name="Google Shape;2333;p1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3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msfconsule Demo</a:t>
            </a:r>
            <a:endParaRPr/>
          </a:p>
        </p:txBody>
      </p:sp>
      <p:sp>
        <p:nvSpPr>
          <p:cNvPr id="2335" name="Google Shape;2335;p136"/>
          <p:cNvSpPr txBox="1"/>
          <p:nvPr/>
        </p:nvSpPr>
        <p:spPr>
          <a:xfrm>
            <a:off x="2926325" y="948800"/>
            <a:ext cx="24768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msfconsule Demo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1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13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2346" name="Google Shape;2346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7" name="Google Shape;2347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13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Attacking Heartbleed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/>
              <a:t>Work only on Part 6: “Exploit the Heartbleed”. 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4" name="Google Shape;2354;p1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39"/>
          <p:cNvSpPr txBox="1"/>
          <p:nvPr/>
        </p:nvSpPr>
        <p:spPr>
          <a:xfrm>
            <a:off x="2546400" y="3672475"/>
            <a:ext cx="3905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Attacking Heartbleed</a:t>
            </a:r>
            <a:endParaRPr sz="2400">
              <a:solidFill>
                <a:srgbClr val="99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20 minutes</a:t>
            </a:r>
            <a:endParaRPr/>
          </a:p>
        </p:txBody>
      </p:sp>
      <p:sp>
        <p:nvSpPr>
          <p:cNvPr id="2361" name="Google Shape;2361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2" name="Google Shape;2362;p1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4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Attacking Shellshock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students will use Metasploit to attack the same Shellshock vulnerability they exploited last class. 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24292E"/>
                </a:solidFill>
              </a:rPr>
              <a:t>Instructions sent via slack. </a:t>
            </a:r>
            <a:endParaRPr b="1" sz="1800"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9" name="Google Shape;2369;p14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41"/>
          <p:cNvSpPr txBox="1"/>
          <p:nvPr/>
        </p:nvSpPr>
        <p:spPr>
          <a:xfrm>
            <a:off x="2363775" y="3642050"/>
            <a:ext cx="44028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Attacking Shellshock</a:t>
            </a:r>
            <a:endParaRPr sz="2400">
              <a:solidFill>
                <a:srgbClr val="990000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376" name="Google Shape;2376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2377" name="Google Shape;2377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8" name="Google Shape;2378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4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Use searchsploit to research exploits and scripts related to Heartbleed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Identify hosts vulnerable to Heartbleed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/>
              <a:t>Use Metasploit to exploit Heartbleed and Shellshock</a:t>
            </a:r>
            <a:endParaRPr sz="2000"/>
          </a:p>
        </p:txBody>
      </p:sp>
      <p:sp>
        <p:nvSpPr>
          <p:cNvPr id="2380" name="Google Shape;2380;p142"/>
          <p:cNvSpPr/>
          <p:nvPr/>
        </p:nvSpPr>
        <p:spPr>
          <a:xfrm>
            <a:off x="430175" y="136045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42"/>
          <p:cNvSpPr/>
          <p:nvPr/>
        </p:nvSpPr>
        <p:spPr>
          <a:xfrm>
            <a:off x="430175" y="1920240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42"/>
          <p:cNvSpPr/>
          <p:nvPr/>
        </p:nvSpPr>
        <p:spPr>
          <a:xfrm>
            <a:off x="430175" y="2450592"/>
            <a:ext cx="355500" cy="3555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4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2388" name="Google Shape;2388;p14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9" name="Google Shape;2389;p1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2" name="Google Shape;2072;p1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08"/>
          <p:cNvSpPr txBox="1"/>
          <p:nvPr/>
        </p:nvSpPr>
        <p:spPr>
          <a:xfrm>
            <a:off x="2647825" y="3571025"/>
            <a:ext cx="3926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Warm-Up</a:t>
            </a:r>
            <a:endParaRPr sz="24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Warm-Up Review</a:t>
            </a:r>
            <a:endParaRPr/>
          </a:p>
        </p:txBody>
      </p:sp>
      <p:sp>
        <p:nvSpPr>
          <p:cNvPr id="2079" name="Google Shape;2079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Nmap to perform a ping sweep of your subnet. Save the results as XML</a:t>
            </a:r>
            <a:endParaRPr/>
          </a:p>
        </p:txBody>
      </p:sp>
      <p:sp>
        <p:nvSpPr>
          <p:cNvPr id="2080" name="Google Shape;2080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09"/>
          <p:cNvSpPr txBox="1"/>
          <p:nvPr>
            <p:ph idx="1" type="subTitle"/>
          </p:nvPr>
        </p:nvSpPr>
        <p:spPr>
          <a:xfrm>
            <a:off x="0" y="24974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the IP addresses Nmap discovers in a file called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live_hosts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Warm-Up Review</a:t>
            </a:r>
            <a:endParaRPr/>
          </a:p>
        </p:txBody>
      </p:sp>
      <p:sp>
        <p:nvSpPr>
          <p:cNvPr id="2088" name="Google Shape;2088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Nmap to perform a ping sweep of your subnet. Save the results as XML</a:t>
            </a:r>
            <a:endParaRPr/>
          </a:p>
        </p:txBody>
      </p:sp>
      <p:sp>
        <p:nvSpPr>
          <p:cNvPr id="2089" name="Google Shape;2089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0" name="Google Shape;2090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10"/>
          <p:cNvSpPr txBox="1"/>
          <p:nvPr>
            <p:ph idx="3" type="body"/>
          </p:nvPr>
        </p:nvSpPr>
        <p:spPr>
          <a:xfrm>
            <a:off x="0" y="1183050"/>
            <a:ext cx="9144000" cy="117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-sP 10.0.0.0/24 -oX /tmp/host_discovery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92" name="Google Shape;2092;p110"/>
          <p:cNvSpPr txBox="1"/>
          <p:nvPr>
            <p:ph idx="1" type="subTitle"/>
          </p:nvPr>
        </p:nvSpPr>
        <p:spPr>
          <a:xfrm>
            <a:off x="0" y="24974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the IP addresses Nmap discovers in a file called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live_hosts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Warm-Up Review</a:t>
            </a:r>
            <a:endParaRPr/>
          </a:p>
        </p:txBody>
      </p:sp>
      <p:sp>
        <p:nvSpPr>
          <p:cNvPr id="2098" name="Google Shape;2098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Nmap to perform a ping sweep of your subnet. Save the results as XML</a:t>
            </a:r>
            <a:endParaRPr/>
          </a:p>
        </p:txBody>
      </p:sp>
      <p:sp>
        <p:nvSpPr>
          <p:cNvPr id="2099" name="Google Shape;2099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0" name="Google Shape;2100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11"/>
          <p:cNvSpPr txBox="1"/>
          <p:nvPr>
            <p:ph idx="3" type="body"/>
          </p:nvPr>
        </p:nvSpPr>
        <p:spPr>
          <a:xfrm>
            <a:off x="0" y="1183050"/>
            <a:ext cx="9144000" cy="117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-sP 10.0.0.0/24 -oX /tmp/host_discovery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02" name="Google Shape;2102;p111"/>
          <p:cNvSpPr txBox="1"/>
          <p:nvPr>
            <p:ph idx="1" type="subTitle"/>
          </p:nvPr>
        </p:nvSpPr>
        <p:spPr>
          <a:xfrm>
            <a:off x="0" y="249742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the IP addresses Nmap discovers in a file called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live_hosts</a:t>
            </a:r>
            <a:r>
              <a:rPr lang="en"/>
              <a:t>. </a:t>
            </a:r>
            <a:endParaRPr/>
          </a:p>
        </p:txBody>
      </p:sp>
      <p:sp>
        <p:nvSpPr>
          <p:cNvPr id="2103" name="Google Shape;2103;p111"/>
          <p:cNvSpPr txBox="1"/>
          <p:nvPr>
            <p:ph idx="3" type="body"/>
          </p:nvPr>
        </p:nvSpPr>
        <p:spPr>
          <a:xfrm>
            <a:off x="0" y="3004500"/>
            <a:ext cx="9144000" cy="117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awk -F '"' '/address/ {print $2}' /tmp/host_discovery | head -n 3 &gt; /tmp/live_hosts</a:t>
            </a:r>
            <a:r>
              <a:rPr lang="en" sz="180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Warm-Up Review</a:t>
            </a:r>
            <a:endParaRPr/>
          </a:p>
        </p:txBody>
      </p:sp>
      <p:sp>
        <p:nvSpPr>
          <p:cNvPr id="2109" name="Google Shape;2109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an “aggressive” scan on the top 100 ports against the hosts on the lists. </a:t>
            </a:r>
            <a:endParaRPr/>
          </a:p>
        </p:txBody>
      </p:sp>
      <p:sp>
        <p:nvSpPr>
          <p:cNvPr id="2110" name="Google Shape;2110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12"/>
          <p:cNvSpPr txBox="1"/>
          <p:nvPr>
            <p:ph idx="1" type="subTitle"/>
          </p:nvPr>
        </p:nvSpPr>
        <p:spPr>
          <a:xfrm>
            <a:off x="0" y="22072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 the scan above on just one of the hosts on the network. This time, turn off host discovery and name resolution to reduce the traffic you send.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Warm-Up Review</a:t>
            </a:r>
            <a:endParaRPr/>
          </a:p>
        </p:txBody>
      </p:sp>
      <p:sp>
        <p:nvSpPr>
          <p:cNvPr id="2118" name="Google Shape;2118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an “aggressive” scan on the top 100 ports against the hosts on the lists. </a:t>
            </a:r>
            <a:endParaRPr/>
          </a:p>
        </p:txBody>
      </p:sp>
      <p:sp>
        <p:nvSpPr>
          <p:cNvPr id="2119" name="Google Shape;2119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0" name="Google Shape;2120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13"/>
          <p:cNvSpPr txBox="1"/>
          <p:nvPr>
            <p:ph idx="3" type="body"/>
          </p:nvPr>
        </p:nvSpPr>
        <p:spPr>
          <a:xfrm>
            <a:off x="0" y="1183050"/>
            <a:ext cx="9144000" cy="1172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nmap --top-ports 100 -T4 -i /tmp/live_hosts</a:t>
            </a:r>
            <a:endParaRPr sz="180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22" name="Google Shape;2122;p113"/>
          <p:cNvSpPr txBox="1"/>
          <p:nvPr>
            <p:ph idx="1" type="subTitle"/>
          </p:nvPr>
        </p:nvSpPr>
        <p:spPr>
          <a:xfrm>
            <a:off x="0" y="22072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Repeat the scan above on just one of the hosts on the network. This time, turn off host discovery and name resolution to reduce the traffic you send.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